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8" r:id="rId2"/>
    <p:sldId id="259" r:id="rId3"/>
    <p:sldId id="260" r:id="rId4"/>
    <p:sldId id="261" r:id="rId5"/>
    <p:sldId id="268" r:id="rId6"/>
    <p:sldId id="262" r:id="rId7"/>
    <p:sldId id="264" r:id="rId8"/>
    <p:sldId id="267" r:id="rId9"/>
    <p:sldId id="265" r:id="rId10"/>
    <p:sldId id="271" r:id="rId11"/>
    <p:sldId id="269" r:id="rId12"/>
    <p:sldId id="270" r:id="rId13"/>
    <p:sldId id="273" r:id="rId14"/>
    <p:sldId id="266" r:id="rId15"/>
    <p:sldId id="272" r:id="rId16"/>
    <p:sldId id="274" r:id="rId17"/>
    <p:sldId id="276" r:id="rId18"/>
    <p:sldId id="277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3874-0F6D-4E1F-BB45-DE43C243EB35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4890C-F07F-45BA-9992-AB1440F2A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6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3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6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1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2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9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0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9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F87B-C3E1-4C98-AF1A-96F8BC8CDF31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332D-B938-4125-B85A-C9276ABEF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3671" y="295836"/>
            <a:ext cx="6696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Chapter 2  </a:t>
            </a:r>
          </a:p>
          <a:p>
            <a:r>
              <a:rPr lang="en-US" sz="7200" b="1" dirty="0" smtClean="0"/>
              <a:t>Chemistry of Life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1289" y="3119282"/>
            <a:ext cx="720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2.1 </a:t>
            </a:r>
            <a:r>
              <a:rPr lang="en-US" sz="3600" dirty="0" smtClean="0"/>
              <a:t>Organic </a:t>
            </a:r>
            <a:r>
              <a:rPr lang="en-US" sz="3600" dirty="0" smtClean="0"/>
              <a:t>Compounds</a:t>
            </a:r>
            <a:endParaRPr lang="en-US" sz="2000" dirty="0"/>
          </a:p>
        </p:txBody>
      </p:sp>
      <p:pic>
        <p:nvPicPr>
          <p:cNvPr id="1026" name="Picture 2" descr="Image result for biochemis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1" r="-1"/>
          <a:stretch/>
        </p:blipFill>
        <p:spPr bwMode="auto">
          <a:xfrm>
            <a:off x="134469" y="295836"/>
            <a:ext cx="4786819" cy="62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0302" y="3843138"/>
            <a:ext cx="5914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Objectives for section 2.1 (part </a:t>
            </a:r>
            <a:r>
              <a:rPr lang="en-US" sz="2400" dirty="0" smtClean="0"/>
              <a:t>two):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Significance of Carbon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Carbohydrates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Lipids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Proteins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Nucleic Acids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8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797"/>
              </p:ext>
            </p:extLst>
          </p:nvPr>
        </p:nvGraphicFramePr>
        <p:xfrm>
          <a:off x="2043953" y="389964"/>
          <a:ext cx="9883589" cy="629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039">
                  <a:extLst>
                    <a:ext uri="{9D8B030D-6E8A-4147-A177-3AD203B41FA5}">
                      <a16:colId xmlns:a16="http://schemas.microsoft.com/office/drawing/2014/main" val="132901172"/>
                    </a:ext>
                  </a:extLst>
                </a:gridCol>
                <a:gridCol w="3379103">
                  <a:extLst>
                    <a:ext uri="{9D8B030D-6E8A-4147-A177-3AD203B41FA5}">
                      <a16:colId xmlns:a16="http://schemas.microsoft.com/office/drawing/2014/main" val="2298081416"/>
                    </a:ext>
                  </a:extLst>
                </a:gridCol>
                <a:gridCol w="4555447">
                  <a:extLst>
                    <a:ext uri="{9D8B030D-6E8A-4147-A177-3AD203B41FA5}">
                      <a16:colId xmlns:a16="http://schemas.microsoft.com/office/drawing/2014/main" val="1716779164"/>
                    </a:ext>
                  </a:extLst>
                </a:gridCol>
              </a:tblGrid>
              <a:tr h="145817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Starch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Used by plants to store energy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Starch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grains in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potato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30947"/>
                  </a:ext>
                </a:extLst>
              </a:tr>
              <a:tr h="145817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Glycogen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by animals to store energy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Human 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liver 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cells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12539"/>
                  </a:ext>
                </a:extLst>
              </a:tr>
              <a:tr h="145817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Cellulose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Used by plants to form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rigid walls around cells.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Plant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Cell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walls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666277"/>
                  </a:ext>
                </a:extLst>
              </a:tr>
              <a:tr h="191563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Chitin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by some animals to form an external exoskeleton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Insect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exoskeleton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7769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294" y="1994367"/>
            <a:ext cx="152400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294" y="3631826"/>
            <a:ext cx="154305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112" y="5263489"/>
            <a:ext cx="1395413" cy="1080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294" y="546987"/>
            <a:ext cx="1552575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856754">
            <a:off x="-1406364" y="2957921"/>
            <a:ext cx="504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Complex Carbohydrates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029188" y="1846113"/>
            <a:ext cx="3318286" cy="137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29188" y="4812926"/>
            <a:ext cx="3318286" cy="137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43953" y="391897"/>
            <a:ext cx="1871831" cy="137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43953" y="3329519"/>
            <a:ext cx="1871831" cy="137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8" y="351877"/>
            <a:ext cx="716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 Lipids</a:t>
            </a:r>
            <a:r>
              <a:rPr lang="en-US" sz="4800" dirty="0" smtClean="0"/>
              <a:t>  (structure)</a:t>
            </a:r>
            <a:endParaRPr lang="en-US" sz="4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91409" y="1346499"/>
            <a:ext cx="10709237" cy="5323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Made up of elements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Carbon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Hydrogen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Oxygen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a ratio of 2 hydrogen to 1 oxygen.</a:t>
            </a: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Example: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72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 sz="72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72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5400" dirty="0" smtClean="0"/>
              <a:t>     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None/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</a:p>
          <a:p>
            <a:pPr marL="609600" indent="-609600">
              <a:buFontTx/>
              <a:buNone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5400" dirty="0" smtClean="0"/>
              <a:t>					</a:t>
            </a:r>
            <a:endParaRPr lang="en-US" sz="5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17319" y="5693896"/>
            <a:ext cx="10093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Hydrogen atoms are </a:t>
            </a:r>
            <a:r>
              <a:rPr lang="en-US" sz="4800" b="1" dirty="0" smtClean="0"/>
              <a:t>NOT</a:t>
            </a:r>
            <a:r>
              <a:rPr lang="en-US" sz="3600" dirty="0" smtClean="0"/>
              <a:t> double the Oxygen atoms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84799" y="4539626"/>
            <a:ext cx="1842695" cy="1368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403042" y="4507253"/>
            <a:ext cx="2566146" cy="1391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1408" y="1075297"/>
            <a:ext cx="10709237" cy="137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52" y="109829"/>
            <a:ext cx="4719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Lipids</a:t>
            </a:r>
            <a:r>
              <a:rPr lang="en-US" sz="4800" dirty="0" smtClean="0"/>
              <a:t>     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21251" y="940826"/>
            <a:ext cx="113600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 smtClean="0"/>
              <a:t>Do </a:t>
            </a:r>
            <a:r>
              <a:rPr lang="en-US" sz="3200" b="1" dirty="0" smtClean="0"/>
              <a:t>NOT</a:t>
            </a:r>
            <a:r>
              <a:rPr lang="en-US" sz="3200" dirty="0" smtClean="0"/>
              <a:t> dissolve in water (controls water movement in cells).</a:t>
            </a:r>
          </a:p>
          <a:p>
            <a:r>
              <a:rPr lang="en-US" dirty="0" smtClean="0"/>
              <a:t>	</a:t>
            </a:r>
            <a:r>
              <a:rPr lang="en-US" sz="3200" dirty="0" smtClean="0"/>
              <a:t>- </a:t>
            </a:r>
            <a:r>
              <a:rPr lang="en-US" sz="3200" dirty="0"/>
              <a:t>phospholipids – major component in cell </a:t>
            </a:r>
            <a:r>
              <a:rPr lang="en-US" sz="3200" dirty="0" smtClean="0"/>
              <a:t>membranes</a:t>
            </a:r>
          </a:p>
          <a:p>
            <a:endParaRPr lang="en-US" sz="3200" dirty="0" smtClean="0"/>
          </a:p>
          <a:p>
            <a:r>
              <a:rPr lang="en-US" sz="3200" dirty="0" smtClean="0"/>
              <a:t>b. Built of small repeating units, called </a:t>
            </a:r>
            <a:r>
              <a:rPr lang="en-US" sz="3200" dirty="0" smtClean="0">
                <a:solidFill>
                  <a:srgbClr val="FF0000"/>
                </a:solidFill>
              </a:rPr>
              <a:t>fatty acids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   1. </a:t>
            </a:r>
            <a:r>
              <a:rPr lang="en-US" sz="3200" dirty="0">
                <a:solidFill>
                  <a:srgbClr val="FF0000"/>
                </a:solidFill>
              </a:rPr>
              <a:t>fatty acids </a:t>
            </a:r>
            <a:r>
              <a:rPr lang="en-US" sz="3200" dirty="0"/>
              <a:t>are the </a:t>
            </a:r>
            <a:r>
              <a:rPr lang="en-US" sz="3200" dirty="0">
                <a:solidFill>
                  <a:srgbClr val="0070C0"/>
                </a:solidFill>
              </a:rPr>
              <a:t>monomers</a:t>
            </a:r>
            <a:r>
              <a:rPr lang="en-US" sz="3200" dirty="0"/>
              <a:t> of lipids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   2. fatty acids can be alone or combined with other molecules</a:t>
            </a:r>
          </a:p>
          <a:p>
            <a:r>
              <a:rPr lang="en-US" sz="3200" dirty="0" smtClean="0"/>
              <a:t>	a. </a:t>
            </a:r>
            <a:r>
              <a:rPr lang="en-US" sz="3200" dirty="0" smtClean="0">
                <a:solidFill>
                  <a:srgbClr val="FF0000"/>
                </a:solidFill>
              </a:rPr>
              <a:t>triglycerides</a:t>
            </a:r>
            <a:r>
              <a:rPr lang="en-US" sz="3200" dirty="0" smtClean="0"/>
              <a:t> – main form of stored energy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 fat are solids at room temperature, animal storage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- oil is liquid at room temperature, plant storage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b. </a:t>
            </a:r>
            <a:r>
              <a:rPr lang="en-US" sz="3200" dirty="0" smtClean="0">
                <a:solidFill>
                  <a:srgbClr val="FF0000"/>
                </a:solidFill>
              </a:rPr>
              <a:t>waxes</a:t>
            </a:r>
            <a:r>
              <a:rPr lang="en-US" sz="3200" dirty="0" smtClean="0"/>
              <a:t> – prevent water loss in plant leaves and stems	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c. </a:t>
            </a:r>
            <a:r>
              <a:rPr lang="en-US" sz="3200" dirty="0" smtClean="0">
                <a:solidFill>
                  <a:srgbClr val="FF0000"/>
                </a:solidFill>
              </a:rPr>
              <a:t>steroids</a:t>
            </a:r>
            <a:r>
              <a:rPr lang="en-US" sz="3200" dirty="0" smtClean="0"/>
              <a:t> – chemical messengers, venoms, and plant poisons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92555"/>
            <a:ext cx="12192000" cy="4565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2" y="297539"/>
            <a:ext cx="11380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altLang="en-US" sz="3600" b="1" u="sng" dirty="0"/>
              <a:t>Fatty </a:t>
            </a:r>
            <a:r>
              <a:rPr lang="en-US" altLang="en-US" sz="3600" b="1" u="sng" dirty="0" smtClean="0"/>
              <a:t>Acid</a:t>
            </a:r>
            <a:r>
              <a:rPr lang="en-US" altLang="en-US" sz="3600" b="1" dirty="0" smtClean="0"/>
              <a:t> </a:t>
            </a:r>
            <a:r>
              <a:rPr lang="en-US" altLang="en-US" sz="3600" b="1" dirty="0"/>
              <a:t>– made up of a long, </a:t>
            </a:r>
            <a:r>
              <a:rPr lang="en-US" altLang="en-US" sz="3600" b="1" dirty="0" smtClean="0"/>
              <a:t>straight carbon/hydrogen </a:t>
            </a:r>
            <a:r>
              <a:rPr lang="en-US" altLang="en-US" sz="3600" b="1" dirty="0"/>
              <a:t>chain with one </a:t>
            </a:r>
            <a:r>
              <a:rPr lang="en-US" altLang="en-US" sz="3600" b="1" dirty="0" smtClean="0"/>
              <a:t>carboxyl (</a:t>
            </a:r>
            <a:r>
              <a:rPr lang="en-US" altLang="en-US" sz="3600" b="1" dirty="0"/>
              <a:t>COOH) group at one </a:t>
            </a:r>
            <a:r>
              <a:rPr lang="en-US" altLang="en-US" sz="3600" b="1" dirty="0" smtClean="0"/>
              <a:t>end. </a:t>
            </a:r>
            <a:endParaRPr lang="en-US" altLang="en-US" sz="3600" b="1" dirty="0"/>
          </a:p>
        </p:txBody>
      </p:sp>
      <p:pic>
        <p:nvPicPr>
          <p:cNvPr id="3" name="Picture 8" descr="7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6" y="166743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94" y="1667435"/>
            <a:ext cx="358140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/>
              <a:t>hydrocarbon end </a:t>
            </a:r>
            <a:r>
              <a:rPr lang="en-US" altLang="en-US" sz="3200" b="1" dirty="0"/>
              <a:t>is </a:t>
            </a:r>
            <a:r>
              <a:rPr lang="en-US" altLang="en-US" sz="3200" b="1" dirty="0">
                <a:solidFill>
                  <a:srgbClr val="FF0000"/>
                </a:solidFill>
              </a:rPr>
              <a:t>hydrophobic</a:t>
            </a:r>
            <a:r>
              <a:rPr lang="en-US" altLang="en-US" sz="3200" b="1" dirty="0"/>
              <a:t> “water </a:t>
            </a:r>
            <a:r>
              <a:rPr lang="en-US" altLang="en-US" sz="3200" b="1" dirty="0" smtClean="0"/>
              <a:t>fearing”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32496" y="4885218"/>
            <a:ext cx="483646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/>
              <a:t>carboxyl </a:t>
            </a:r>
            <a:r>
              <a:rPr lang="en-US" altLang="en-US" sz="3200" b="1" dirty="0"/>
              <a:t>end is </a:t>
            </a:r>
            <a:r>
              <a:rPr lang="en-US" altLang="en-US" sz="3200" b="1" dirty="0">
                <a:solidFill>
                  <a:srgbClr val="FF0000"/>
                </a:solidFill>
              </a:rPr>
              <a:t>hydrophilic</a:t>
            </a:r>
            <a:r>
              <a:rPr lang="en-US" altLang="en-US" sz="3200" b="1" dirty="0"/>
              <a:t> “water loving”  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45659" y="2831539"/>
            <a:ext cx="3055172" cy="326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399494" y="4061013"/>
            <a:ext cx="497541" cy="8242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884024" y="3237095"/>
            <a:ext cx="954741" cy="10488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fatty acid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88" y="179481"/>
            <a:ext cx="6191436" cy="65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6176" y="179481"/>
            <a:ext cx="5325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Saturated</a:t>
            </a:r>
            <a:r>
              <a:rPr lang="en-US" sz="2400" dirty="0" smtClean="0"/>
              <a:t> vs. </a:t>
            </a:r>
            <a:r>
              <a:rPr lang="en-US" sz="2400" u="sng" dirty="0" smtClean="0"/>
              <a:t>Unsaturated Fatty Acids</a:t>
            </a:r>
          </a:p>
          <a:p>
            <a:r>
              <a:rPr lang="en-US" sz="2400" dirty="0" smtClean="0"/>
              <a:t>(monomers of lipids)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6995" y="1116106"/>
            <a:ext cx="4343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Saturated Fatty Acid </a:t>
            </a:r>
          </a:p>
          <a:p>
            <a:r>
              <a:rPr lang="en-US" sz="3200" dirty="0" smtClean="0"/>
              <a:t>    (maximum hydrogens)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6995" y="2577842"/>
            <a:ext cx="4343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Polyunsaturated Fatty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Acid (4 less hydrogens)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6995" y="4039578"/>
            <a:ext cx="4740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Monounsaturated Fatty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Acid (2 less hydrogens)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5074" y="5745486"/>
            <a:ext cx="3932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Notice all fatty acids have one carboxyl group. </a:t>
            </a:r>
            <a:endParaRPr lang="en-US" sz="2400" dirty="0"/>
          </a:p>
        </p:txBody>
      </p:sp>
      <p:pic>
        <p:nvPicPr>
          <p:cNvPr id="15" name="Picture 4" descr="Image result for fatty acid form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2" t="45707" b="35613"/>
          <a:stretch/>
        </p:blipFill>
        <p:spPr bwMode="auto">
          <a:xfrm>
            <a:off x="4602724" y="5506367"/>
            <a:ext cx="726141" cy="1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1237259" y="3267635"/>
            <a:ext cx="954741" cy="10488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8303" y="1010478"/>
            <a:ext cx="3859306" cy="599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88899" y="3839671"/>
            <a:ext cx="4039966" cy="7229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8" y="351877"/>
            <a:ext cx="716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Proteins</a:t>
            </a:r>
            <a:r>
              <a:rPr lang="en-US" sz="4800" dirty="0" smtClean="0"/>
              <a:t>  (structure)</a:t>
            </a:r>
            <a:endParaRPr lang="en-US" sz="4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65499" y="1182874"/>
            <a:ext cx="10523668" cy="5323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Made up of elements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Carbon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Hydrogen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Oxygen,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Nitrogen</a:t>
            </a: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Proteins are made up of smaller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repeating units called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Amino Acids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There are only  20     different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Amino Acids and they all have a similar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structure.  Only the “R” groups are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different. </a:t>
            </a: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5400" dirty="0" smtClean="0"/>
              <a:t>	</a:t>
            </a:r>
          </a:p>
          <a:p>
            <a:pPr marL="609600" indent="-609600">
              <a:buFontTx/>
              <a:buNone/>
              <a:defRPr/>
            </a:pPr>
            <a:r>
              <a:rPr lang="en-US" sz="5400" dirty="0" smtClean="0"/>
              <a:t>				</a:t>
            </a:r>
            <a:endParaRPr lang="en-US" sz="5400" dirty="0" smtClean="0"/>
          </a:p>
        </p:txBody>
      </p:sp>
      <p:pic>
        <p:nvPicPr>
          <p:cNvPr id="15362" name="Picture 2" descr="Image result for protein amino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17" y="2661228"/>
            <a:ext cx="3805750" cy="3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5499" y="2237591"/>
            <a:ext cx="6403489" cy="1581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9221" y="4045789"/>
            <a:ext cx="75034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53" y="109829"/>
            <a:ext cx="2389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Proteins</a:t>
            </a:r>
            <a:r>
              <a:rPr lang="en-US" sz="4800" dirty="0" smtClean="0"/>
              <a:t>     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78136" y="1033159"/>
            <a:ext cx="11230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/>
              <a:t>a.  They serve </a:t>
            </a:r>
            <a:r>
              <a:rPr lang="en-US" altLang="en-US" sz="3200" dirty="0"/>
              <a:t>as the structural materials for </a:t>
            </a:r>
            <a:r>
              <a:rPr lang="en-US" altLang="en-US" sz="3200" dirty="0" smtClean="0"/>
              <a:t>all organism. </a:t>
            </a:r>
          </a:p>
          <a:p>
            <a:pPr marL="514350" indent="-514350">
              <a:buAutoNum type="alphaLcPeriod" startAt="2"/>
            </a:pPr>
            <a:r>
              <a:rPr lang="en-US" altLang="en-US" sz="3200" dirty="0" smtClean="0"/>
              <a:t>They form enzymes that control </a:t>
            </a:r>
            <a:r>
              <a:rPr lang="en-US" altLang="en-US" sz="3200" dirty="0"/>
              <a:t>chemical reactions in the </a:t>
            </a:r>
            <a:r>
              <a:rPr lang="en-US" altLang="en-US" sz="3200" dirty="0" smtClean="0"/>
              <a:t>body.</a:t>
            </a:r>
          </a:p>
          <a:p>
            <a:pPr marL="514350" indent="-514350">
              <a:buAutoNum type="alphaLcPeriod" startAt="2"/>
            </a:pPr>
            <a:r>
              <a:rPr lang="en-US" altLang="en-US" sz="3200" dirty="0" smtClean="0"/>
              <a:t>They form antibodies that fight foreign invaders.</a:t>
            </a:r>
          </a:p>
          <a:p>
            <a:r>
              <a:rPr lang="en-US" altLang="en-US" sz="3200" dirty="0" smtClean="0"/>
              <a:t>d.  They act as messengers or carriers (hemoglobin in blood)</a:t>
            </a:r>
            <a:endParaRPr lang="en-US" altLang="en-US" sz="3200" dirty="0"/>
          </a:p>
          <a:p>
            <a:r>
              <a:rPr lang="en-US" altLang="en-US" sz="3200" dirty="0" smtClean="0"/>
              <a:t>e.  Each </a:t>
            </a:r>
            <a:r>
              <a:rPr lang="en-US" altLang="en-US" sz="3200" dirty="0"/>
              <a:t>protein has a specific </a:t>
            </a:r>
            <a:r>
              <a:rPr lang="en-US" altLang="en-US" sz="3200" dirty="0" smtClean="0"/>
              <a:t>shape. If it loses its shape it does</a:t>
            </a:r>
          </a:p>
          <a:p>
            <a:r>
              <a:rPr lang="en-US" altLang="en-US" sz="3200" dirty="0"/>
              <a:t> </a:t>
            </a:r>
            <a:r>
              <a:rPr lang="en-US" altLang="en-US" sz="3200" dirty="0" smtClean="0"/>
              <a:t>    not work. </a:t>
            </a:r>
            <a:endParaRPr lang="en-US" altLang="en-US" sz="3200" dirty="0"/>
          </a:p>
          <a:p>
            <a:r>
              <a:rPr lang="en-US" altLang="en-US" sz="3200" dirty="0"/>
              <a:t>	</a:t>
            </a:r>
            <a:r>
              <a:rPr lang="en-US" altLang="en-US" sz="3200" dirty="0" smtClean="0"/>
              <a:t>1. proteins are </a:t>
            </a:r>
            <a:r>
              <a:rPr lang="en-US" altLang="en-US" sz="3200" b="1" dirty="0" smtClean="0"/>
              <a:t>VERY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sensitive to heat (lose shape</a:t>
            </a:r>
            <a:r>
              <a:rPr lang="en-US" altLang="en-US" sz="3200" dirty="0" smtClean="0"/>
              <a:t>)</a:t>
            </a:r>
          </a:p>
          <a:p>
            <a:r>
              <a:rPr lang="en-US" altLang="en-US" sz="3200" dirty="0"/>
              <a:t>	</a:t>
            </a:r>
            <a:r>
              <a:rPr lang="en-US" altLang="en-US" sz="3200" dirty="0" smtClean="0"/>
              <a:t>2. proteins are </a:t>
            </a:r>
            <a:r>
              <a:rPr lang="en-US" altLang="en-US" sz="3200" b="1" dirty="0" smtClean="0"/>
              <a:t>Very</a:t>
            </a:r>
            <a:r>
              <a:rPr lang="en-US" altLang="en-US" sz="3200" dirty="0" smtClean="0"/>
              <a:t> sensitive to pH</a:t>
            </a:r>
          </a:p>
          <a:p>
            <a:r>
              <a:rPr lang="en-US" altLang="en-US" sz="3200" dirty="0" smtClean="0"/>
              <a:t>f.   </a:t>
            </a:r>
            <a:r>
              <a:rPr lang="en-US" altLang="en-US" sz="3200" dirty="0" smtClean="0">
                <a:solidFill>
                  <a:srgbClr val="FF0000"/>
                </a:solidFill>
              </a:rPr>
              <a:t>Amino Acids </a:t>
            </a:r>
            <a:r>
              <a:rPr lang="en-US" altLang="en-US" sz="3200" dirty="0" smtClean="0"/>
              <a:t>are the </a:t>
            </a:r>
            <a:r>
              <a:rPr lang="en-US" altLang="en-US" sz="3200" dirty="0" smtClean="0">
                <a:solidFill>
                  <a:srgbClr val="0070C0"/>
                </a:solidFill>
              </a:rPr>
              <a:t>monomers</a:t>
            </a:r>
            <a:r>
              <a:rPr lang="en-US" altLang="en-US" sz="3200" dirty="0" smtClean="0"/>
              <a:t> of proteins.</a:t>
            </a:r>
          </a:p>
          <a:p>
            <a:pPr marL="514350" indent="-514350">
              <a:buAutoNum type="alphaLcPeriod" startAt="7"/>
            </a:pPr>
            <a:r>
              <a:rPr lang="en-US" altLang="en-US" sz="3200" dirty="0" smtClean="0"/>
              <a:t>Amino acid monomers bond together to make </a:t>
            </a:r>
            <a:r>
              <a:rPr lang="en-US" altLang="en-US" sz="3200" dirty="0" smtClean="0">
                <a:solidFill>
                  <a:srgbClr val="FF0000"/>
                </a:solidFill>
              </a:rPr>
              <a:t>polypeptides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    </a:t>
            </a:r>
            <a:r>
              <a:rPr lang="en-US" altLang="en-US" sz="3200" dirty="0" smtClean="0"/>
              <a:t>polymers.  There are four levels of protein structure.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40826"/>
            <a:ext cx="12192000" cy="5917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" y="86061"/>
            <a:ext cx="8853954" cy="66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530"/>
          <a:stretch/>
        </p:blipFill>
        <p:spPr>
          <a:xfrm>
            <a:off x="8393627" y="1166881"/>
            <a:ext cx="3440391" cy="4943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2090" y="426808"/>
            <a:ext cx="7011297" cy="4303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08" y="357918"/>
            <a:ext cx="716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4. Nucleic Acids</a:t>
            </a:r>
            <a:r>
              <a:rPr lang="en-US" sz="4800" dirty="0" smtClean="0"/>
              <a:t>  (structure)</a:t>
            </a:r>
            <a:endParaRPr lang="en-US" sz="4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88982" y="1188915"/>
            <a:ext cx="8404412" cy="114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Made up of elements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Carbon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Hydrogen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Oxygen, Nitrogen,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Phosphorus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sz="5400" dirty="0" smtClean="0"/>
              <a:t>	</a:t>
            </a:r>
          </a:p>
          <a:p>
            <a:pPr marL="609600" indent="-609600">
              <a:buFontTx/>
              <a:buNone/>
              <a:defRPr/>
            </a:pPr>
            <a:r>
              <a:rPr lang="en-US" sz="5400" dirty="0" smtClean="0"/>
              <a:t>				</a:t>
            </a:r>
            <a:endParaRPr lang="en-US" sz="5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8982" y="2485016"/>
            <a:ext cx="8404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Organic compounds such as DNA and RNA.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DNA is short for Deoxyribonucleic Acid.</a:t>
            </a:r>
          </a:p>
          <a:p>
            <a:r>
              <a:rPr lang="en-US" sz="3600" b="1" dirty="0" smtClean="0"/>
              <a:t>   RNA is short for Ribonucleic Acid.</a:t>
            </a:r>
          </a:p>
          <a:p>
            <a:endParaRPr lang="en-US" b="1" dirty="0"/>
          </a:p>
          <a:p>
            <a:r>
              <a:rPr lang="en-US" sz="3600" b="1" dirty="0" smtClean="0"/>
              <a:t>Both molecules are made up of smaller </a:t>
            </a:r>
          </a:p>
          <a:p>
            <a:r>
              <a:rPr lang="en-US" sz="3600" b="1" dirty="0" smtClean="0"/>
              <a:t>units called </a:t>
            </a:r>
            <a:r>
              <a:rPr lang="en-US" sz="3600" b="1" dirty="0" smtClean="0">
                <a:solidFill>
                  <a:srgbClr val="FF0000"/>
                </a:solidFill>
              </a:rPr>
              <a:t>nucleotides</a:t>
            </a:r>
            <a:r>
              <a:rPr lang="en-US" sz="3600" b="1" dirty="0" smtClean="0"/>
              <a:t>. These nucleotides</a:t>
            </a:r>
          </a:p>
          <a:p>
            <a:r>
              <a:rPr lang="en-US" sz="3600" b="1" dirty="0" smtClean="0"/>
              <a:t>are the </a:t>
            </a:r>
            <a:r>
              <a:rPr lang="en-US" sz="3600" b="1" dirty="0" smtClean="0">
                <a:solidFill>
                  <a:srgbClr val="0070C0"/>
                </a:solidFill>
              </a:rPr>
              <a:t>monomers</a:t>
            </a:r>
            <a:r>
              <a:rPr lang="en-US" sz="3600" b="1" dirty="0" smtClean="0"/>
              <a:t> of nucleic acids.</a:t>
            </a:r>
            <a:endParaRPr lang="en-US" sz="3600" b="1" dirty="0"/>
          </a:p>
        </p:txBody>
      </p:sp>
      <p:pic>
        <p:nvPicPr>
          <p:cNvPr id="9" name="Picture 8" descr="Image result for double hel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7" r="8459" b="11203"/>
          <a:stretch/>
        </p:blipFill>
        <p:spPr bwMode="auto">
          <a:xfrm>
            <a:off x="8993394" y="1515694"/>
            <a:ext cx="3114361" cy="40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6268" y="6010492"/>
            <a:ext cx="346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Double Helix </a:t>
            </a:r>
            <a:r>
              <a:rPr lang="en-US" dirty="0" smtClean="0"/>
              <a:t>– two polynucleotides spiraled together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982" y="2329693"/>
            <a:ext cx="8404412" cy="20271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436" y="376518"/>
            <a:ext cx="8200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nucleotide monomers are made up of </a:t>
            </a:r>
          </a:p>
          <a:p>
            <a:r>
              <a:rPr lang="en-US" sz="3600" b="1" u="sng" dirty="0" smtClean="0"/>
              <a:t>three smaller molecules:</a:t>
            </a:r>
          </a:p>
          <a:p>
            <a:r>
              <a:rPr lang="en-US" sz="3600" dirty="0" smtClean="0"/>
              <a:t>    1. A five carbon sugar</a:t>
            </a:r>
          </a:p>
          <a:p>
            <a:r>
              <a:rPr lang="en-US" sz="3600" dirty="0" smtClean="0"/>
              <a:t>	a. In DNA the sugar is </a:t>
            </a:r>
            <a:r>
              <a:rPr lang="en-US" sz="3600" dirty="0" err="1" smtClean="0"/>
              <a:t>Deoxyribo</a:t>
            </a:r>
            <a:r>
              <a:rPr lang="en-US" sz="3600" dirty="0" smtClean="0"/>
              <a:t>  </a:t>
            </a:r>
          </a:p>
          <a:p>
            <a:r>
              <a:rPr lang="en-US" sz="3600" dirty="0" smtClean="0"/>
              <a:t>	b. In RNA the sugar is Ribose.</a:t>
            </a:r>
          </a:p>
          <a:p>
            <a:r>
              <a:rPr lang="en-US" sz="3600" dirty="0" smtClean="0"/>
              <a:t>    2. A nitrogen base (four different)</a:t>
            </a:r>
          </a:p>
          <a:p>
            <a:r>
              <a:rPr lang="en-US" sz="3600" dirty="0" smtClean="0"/>
              <a:t>	a. adenine  </a:t>
            </a:r>
          </a:p>
          <a:p>
            <a:r>
              <a:rPr lang="en-US" sz="3600" dirty="0" smtClean="0"/>
              <a:t>	b. guanine</a:t>
            </a:r>
          </a:p>
          <a:p>
            <a:r>
              <a:rPr lang="en-US" sz="3600" dirty="0" smtClean="0"/>
              <a:t>	c. cytosine</a:t>
            </a:r>
          </a:p>
          <a:p>
            <a:r>
              <a:rPr lang="en-US" sz="3600" dirty="0" smtClean="0"/>
              <a:t>	d. thymine (in RNA it is uracil)</a:t>
            </a:r>
          </a:p>
          <a:p>
            <a:r>
              <a:rPr lang="en-US" sz="3600" dirty="0" smtClean="0"/>
              <a:t>    3. A phosphate group</a:t>
            </a:r>
            <a:r>
              <a:rPr lang="en-US" sz="3600" dirty="0"/>
              <a:t>	</a:t>
            </a:r>
          </a:p>
        </p:txBody>
      </p:sp>
      <p:pic>
        <p:nvPicPr>
          <p:cNvPr id="12292" name="Picture 4" descr="Image result for nucleot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7207" r="3162" b="7594"/>
          <a:stretch/>
        </p:blipFill>
        <p:spPr bwMode="auto">
          <a:xfrm>
            <a:off x="7455049" y="2979868"/>
            <a:ext cx="4582758" cy="356078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7247" y="3100340"/>
            <a:ext cx="188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99391"/>
            <a:ext cx="7455049" cy="4963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45" y="349624"/>
            <a:ext cx="532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The Significance of Carbon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95345" y="1366222"/>
            <a:ext cx="115133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Organic compounds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are chemical substances that make up the cells and other structures of organisms and carry out life processes. </a:t>
            </a:r>
          </a:p>
          <a:p>
            <a:endParaRPr lang="en-US" dirty="0"/>
          </a:p>
          <a:p>
            <a:r>
              <a:rPr lang="en-US" sz="3600" dirty="0" smtClean="0"/>
              <a:t>The main element in organic compounds is </a:t>
            </a:r>
            <a:r>
              <a:rPr lang="en-US" sz="3600" dirty="0" smtClean="0">
                <a:solidFill>
                  <a:srgbClr val="0070C0"/>
                </a:solidFill>
              </a:rPr>
              <a:t>Carbon</a:t>
            </a:r>
            <a:r>
              <a:rPr lang="en-US" sz="3600" dirty="0" smtClean="0"/>
              <a:t>.</a:t>
            </a:r>
          </a:p>
          <a:p>
            <a:endParaRPr lang="en-US" dirty="0"/>
          </a:p>
          <a:p>
            <a:r>
              <a:rPr lang="en-US" sz="3600" dirty="0" smtClean="0"/>
              <a:t>Carbon is basic to all life forms.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Why is Carbon so important?  The </a:t>
            </a:r>
            <a:r>
              <a:rPr lang="en-US" sz="3600" u="sng" dirty="0" smtClean="0">
                <a:solidFill>
                  <a:srgbClr val="FF0000"/>
                </a:solidFill>
              </a:rPr>
              <a:t>reason</a:t>
            </a:r>
            <a:r>
              <a:rPr lang="en-US" sz="3600" dirty="0" smtClean="0">
                <a:solidFill>
                  <a:srgbClr val="FF0000"/>
                </a:solidFill>
              </a:rPr>
              <a:t> is Carbon’s ability to form stable covalent bonds with many other elements.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345" y="4754879"/>
            <a:ext cx="11513370" cy="19794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52" y="109829"/>
            <a:ext cx="7833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Nucleic Acids  </a:t>
            </a:r>
            <a:r>
              <a:rPr lang="en-US" sz="48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DNA</a:t>
            </a:r>
            <a:r>
              <a:rPr lang="en-US" sz="48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RNA</a:t>
            </a:r>
            <a:r>
              <a:rPr lang="en-US" sz="48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4800" dirty="0" smtClean="0"/>
              <a:t>     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78136" y="1033159"/>
            <a:ext cx="112309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en-US" sz="3200" dirty="0" smtClean="0"/>
              <a:t>DNA is found in genes and holds the code for the correct</a:t>
            </a:r>
          </a:p>
          <a:p>
            <a:r>
              <a:rPr lang="en-US" altLang="en-US" sz="3200" dirty="0"/>
              <a:t> </a:t>
            </a:r>
            <a:r>
              <a:rPr lang="en-US" altLang="en-US" sz="3200" dirty="0" smtClean="0"/>
              <a:t>     sequence of amino acids to make different proteins.</a:t>
            </a:r>
          </a:p>
          <a:p>
            <a:endParaRPr lang="en-US" altLang="en-US" sz="2000" dirty="0" smtClean="0"/>
          </a:p>
          <a:p>
            <a:r>
              <a:rPr lang="en-US" altLang="en-US" sz="3200" dirty="0" smtClean="0"/>
              <a:t>b. The information in DNA is passed from parent to offspring</a:t>
            </a:r>
          </a:p>
          <a:p>
            <a:r>
              <a:rPr lang="en-US" altLang="en-US" sz="3200" dirty="0"/>
              <a:t> </a:t>
            </a:r>
            <a:r>
              <a:rPr lang="en-US" altLang="en-US" sz="3200" dirty="0" smtClean="0"/>
              <a:t>    during reproduction.</a:t>
            </a:r>
          </a:p>
          <a:p>
            <a:endParaRPr lang="en-US" altLang="en-US" sz="2000" dirty="0"/>
          </a:p>
          <a:p>
            <a:r>
              <a:rPr lang="en-US" altLang="en-US" sz="3200" dirty="0" smtClean="0"/>
              <a:t>c. The RNA uses the information in DNA to build the proteins.  </a:t>
            </a:r>
          </a:p>
          <a:p>
            <a:r>
              <a:rPr lang="en-US" altLang="en-US" sz="3200" dirty="0"/>
              <a:t> </a:t>
            </a:r>
            <a:r>
              <a:rPr lang="en-US" altLang="en-US" sz="3200" dirty="0" smtClean="0"/>
              <a:t>    (DNA holds the instructions, RNA carries out those instructions)</a:t>
            </a:r>
          </a:p>
          <a:p>
            <a:endParaRPr lang="en-US" altLang="en-US" sz="2000" dirty="0" smtClean="0"/>
          </a:p>
          <a:p>
            <a:r>
              <a:rPr lang="en-US" altLang="en-US" sz="3200" dirty="0" smtClean="0"/>
              <a:t>d. The nucleotide monomers are bonded together to make a</a:t>
            </a:r>
          </a:p>
          <a:p>
            <a:r>
              <a:rPr lang="en-US" altLang="en-US" sz="3200" dirty="0"/>
              <a:t> </a:t>
            </a:r>
            <a:r>
              <a:rPr lang="en-US" altLang="en-US" sz="3200" dirty="0" smtClean="0"/>
              <a:t>    polynucleotide </a:t>
            </a:r>
            <a:r>
              <a:rPr lang="en-US" altLang="en-US" sz="3200" dirty="0" smtClean="0">
                <a:solidFill>
                  <a:srgbClr val="0070C0"/>
                </a:solidFill>
              </a:rPr>
              <a:t>polymer</a:t>
            </a:r>
            <a:r>
              <a:rPr lang="en-US" altLang="en-US" sz="3200" dirty="0" smtClean="0"/>
              <a:t> (one in RNA, two in DNA)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40826"/>
            <a:ext cx="12192000" cy="26522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8266364" y="1180560"/>
            <a:ext cx="3305289" cy="34688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ahoma" panose="020B0604030504040204" pitchFamily="34" charset="0"/>
                <a:cs typeface="Arial" panose="020B0604020202020204" pitchFamily="34" charset="0"/>
              </a:rPr>
              <a:t>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latin typeface="+mn-lt"/>
                <a:cs typeface="Arial" panose="020B0604020202020204" pitchFamily="34" charset="0"/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  <a:cs typeface="Arial" panose="020B0604020202020204" pitchFamily="34" charset="0"/>
              </a:rPr>
              <a:t>Carbon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ahoma" panose="020B0604030504040204" pitchFamily="34" charset="0"/>
                <a:cs typeface="Arial" panose="020B0604020202020204" pitchFamily="34" charset="0"/>
              </a:rPr>
              <a:t>12.011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667191" y="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sz="3600" b="1" dirty="0">
                <a:latin typeface="+mn-lt"/>
              </a:rPr>
              <a:t>Atomic number</a:t>
            </a:r>
            <a:r>
              <a:rPr lang="en-US" altLang="en-US" dirty="0"/>
              <a:t>	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70107" y="1209162"/>
            <a:ext cx="2078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+mn-lt"/>
                <a:cs typeface="Arial" panose="020B0604020202020204" pitchFamily="34" charset="0"/>
              </a:rPr>
              <a:t>Chemical Symbol</a:t>
            </a:r>
            <a:endParaRPr lang="en-US" alt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66373" y="3246519"/>
            <a:ext cx="205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n-lt"/>
                <a:cs typeface="Arial" panose="020B0604020202020204" pitchFamily="34" charset="0"/>
              </a:rPr>
              <a:t>Element Name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249897" y="4887492"/>
            <a:ext cx="175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+mn-lt"/>
                <a:cs typeface="Arial" panose="020B0604020202020204" pitchFamily="34" charset="0"/>
              </a:rPr>
              <a:t>Atomic Mass Number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8100509" y="2259107"/>
            <a:ext cx="1440742" cy="363070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8100508" y="3916680"/>
            <a:ext cx="1162619" cy="31376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9945902" y="1050934"/>
            <a:ext cx="2690" cy="422238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9919008" y="4471052"/>
            <a:ext cx="26894" cy="594775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76" y="452718"/>
            <a:ext cx="54558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Carbon’s  atomic number is six so it has 6 protons in its nucleus and 6 electrons in its cloud.</a:t>
            </a:r>
          </a:p>
          <a:p>
            <a:endParaRPr lang="en-US" sz="1600" dirty="0"/>
          </a:p>
          <a:p>
            <a:r>
              <a:rPr lang="en-US" sz="3600" dirty="0" smtClean="0"/>
              <a:t>Carbon’s atomic mass is 12 (rounded to the nearest whole number) so it has six neutrons in its nucleus as well.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548" y="5916706"/>
            <a:ext cx="838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Number </a:t>
            </a:r>
            <a:r>
              <a:rPr lang="en-US" sz="2800" b="1" dirty="0">
                <a:solidFill>
                  <a:srgbClr val="FF0000"/>
                </a:solidFill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</a:rPr>
              <a:t>Neutrons  =  atomic mass – atomic number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2243" y="959472"/>
            <a:ext cx="2208005" cy="1699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22194" y="5003969"/>
            <a:ext cx="2208005" cy="1699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electron shell model of 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72" y="946989"/>
            <a:ext cx="4958955" cy="49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736" y="610312"/>
            <a:ext cx="6895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 6 electrons, Carbon has 2 in its first electron shell which leaves 4 in its outer shell, its </a:t>
            </a:r>
            <a:r>
              <a:rPr lang="en-US" sz="3600" dirty="0" smtClean="0">
                <a:solidFill>
                  <a:srgbClr val="FF0000"/>
                </a:solidFill>
              </a:rPr>
              <a:t>Valence Shell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According to the Octet rule, atoms are most stable with 8 electrons in its Valence shell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so: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Carbon has the ability to share its four valence electrons with up to 4 other elements.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453" y="3760128"/>
            <a:ext cx="6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 +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41223" y="6042598"/>
            <a:ext cx="285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Valence Shell</a:t>
            </a:r>
            <a:endParaRPr lang="en-US" sz="3200" b="1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10585525" y="5120640"/>
            <a:ext cx="224116" cy="85363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815" y="4611240"/>
            <a:ext cx="7668329" cy="1968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588" y="362635"/>
            <a:ext cx="113995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Carbon’s </a:t>
            </a:r>
            <a:r>
              <a:rPr lang="en-US" sz="3600" dirty="0"/>
              <a:t>ability to form stable covalent bonds with many other </a:t>
            </a:r>
            <a:r>
              <a:rPr lang="en-US" sz="3600" dirty="0" smtClean="0"/>
              <a:t>elements, including itself, form the backbone of most organic compounds.</a:t>
            </a:r>
          </a:p>
          <a:p>
            <a:endParaRPr lang="en-US" sz="2000" dirty="0" smtClean="0"/>
          </a:p>
          <a:p>
            <a:r>
              <a:rPr lang="en-US" sz="3600" dirty="0" smtClean="0"/>
              <a:t>Organic compounds are </a:t>
            </a:r>
          </a:p>
          <a:p>
            <a:r>
              <a:rPr lang="en-US" sz="3600" dirty="0" smtClean="0"/>
              <a:t>built of small repeating </a:t>
            </a:r>
          </a:p>
          <a:p>
            <a:r>
              <a:rPr lang="en-US" sz="3600" dirty="0" smtClean="0"/>
              <a:t>units called </a:t>
            </a:r>
            <a:r>
              <a:rPr lang="en-US" sz="3600" dirty="0" smtClean="0">
                <a:solidFill>
                  <a:srgbClr val="FF0000"/>
                </a:solidFill>
              </a:rPr>
              <a:t>monomers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monomers bond </a:t>
            </a:r>
          </a:p>
          <a:p>
            <a:r>
              <a:rPr lang="en-US" sz="3600" dirty="0" smtClean="0"/>
              <a:t>with each other to form </a:t>
            </a:r>
          </a:p>
          <a:p>
            <a:r>
              <a:rPr lang="en-US" sz="3600" dirty="0" smtClean="0"/>
              <a:t>the larger molecules </a:t>
            </a:r>
          </a:p>
          <a:p>
            <a:r>
              <a:rPr lang="en-US" sz="3600" dirty="0" smtClean="0"/>
              <a:t>known as </a:t>
            </a:r>
            <a:r>
              <a:rPr lang="en-US" sz="3600" dirty="0" smtClean="0">
                <a:solidFill>
                  <a:srgbClr val="FF0000"/>
                </a:solidFill>
              </a:rPr>
              <a:t>polymers</a:t>
            </a:r>
            <a:r>
              <a:rPr lang="en-US" sz="3600" dirty="0" smtClean="0"/>
              <a:t>.  </a:t>
            </a:r>
            <a:endParaRPr lang="en-US" sz="3600" dirty="0"/>
          </a:p>
        </p:txBody>
      </p:sp>
      <p:pic>
        <p:nvPicPr>
          <p:cNvPr id="7170" name="Picture 2" descr="Image result for monomers and poly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63" y="2537865"/>
            <a:ext cx="7029815" cy="37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3350" y="3431689"/>
            <a:ext cx="2269863" cy="623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0140" y="5678779"/>
            <a:ext cx="2269863" cy="623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45" y="301214"/>
            <a:ext cx="11274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Although there are millions of carbon based organic compounds found in living things, they can be grouped into four major types.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4853" y="2219563"/>
            <a:ext cx="9735674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Major Types of Organic Compounds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	1. Carbohydrates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	2. Lipids</a:t>
            </a:r>
          </a:p>
          <a:p>
            <a:r>
              <a:rPr lang="en-US" sz="4800" dirty="0" smtClean="0"/>
              <a:t>		3. Proteins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	4. Nucleic Acids</a:t>
            </a:r>
            <a:endParaRPr lang="en-US" sz="4800" dirty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04853" y="2055540"/>
            <a:ext cx="10413406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_______________________________________________________________________________________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1.  _______________________________________________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2. _______________________________________________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3. _______________________________________________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4. _______________________________________________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8" y="351877"/>
            <a:ext cx="716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Carbohydrate</a:t>
            </a:r>
            <a:r>
              <a:rPr lang="en-US" sz="4800" dirty="0" smtClean="0"/>
              <a:t>  (structure)</a:t>
            </a:r>
            <a:endParaRPr lang="en-US" sz="4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91410" y="1346499"/>
            <a:ext cx="10523668" cy="5323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Made up of elements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Carbon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Hydrogen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Oxygen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a ratio of 2 hydrogen to 1 oxygen.</a:t>
            </a: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Example: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</a:p>
          <a:p>
            <a:pPr marL="609600" indent="-60960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72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 sz="72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72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sz="5400" dirty="0" smtClean="0"/>
              <a:t>     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None/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</a:p>
          <a:p>
            <a:pPr marL="609600" indent="-609600">
              <a:buFontTx/>
              <a:buNone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5400" dirty="0" smtClean="0"/>
              <a:t>					</a:t>
            </a:r>
            <a:endParaRPr lang="en-US" sz="5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17319" y="5693896"/>
            <a:ext cx="928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Hydrogen atoms are double the Oxygen atoms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347472" y="2853442"/>
            <a:ext cx="45935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Chemical formula </a:t>
            </a:r>
            <a:r>
              <a:rPr lang="en-US" sz="2400" dirty="0" smtClean="0"/>
              <a:t>for one </a:t>
            </a:r>
            <a:r>
              <a:rPr lang="en-US" sz="2400" dirty="0"/>
              <a:t>glucose </a:t>
            </a:r>
            <a:r>
              <a:rPr lang="en-US" sz="2400" dirty="0" smtClean="0"/>
              <a:t>molecule.  It has </a:t>
            </a:r>
            <a:r>
              <a:rPr lang="en-US" sz="2400" dirty="0" smtClean="0">
                <a:solidFill>
                  <a:srgbClr val="FF0000"/>
                </a:solidFill>
              </a:rPr>
              <a:t>six</a:t>
            </a:r>
            <a:r>
              <a:rPr lang="en-US" sz="2400" dirty="0" smtClean="0"/>
              <a:t> carbon atoms bonded to </a:t>
            </a:r>
            <a:r>
              <a:rPr lang="en-US" sz="2400" dirty="0" smtClean="0">
                <a:solidFill>
                  <a:srgbClr val="FF0000"/>
                </a:solidFill>
              </a:rPr>
              <a:t>twelve</a:t>
            </a:r>
            <a:r>
              <a:rPr lang="en-US" sz="2400" dirty="0" smtClean="0"/>
              <a:t> hydrogen atoms and </a:t>
            </a:r>
            <a:r>
              <a:rPr lang="en-US" sz="2400" dirty="0" smtClean="0">
                <a:solidFill>
                  <a:srgbClr val="FF0000"/>
                </a:solidFill>
              </a:rPr>
              <a:t>six</a:t>
            </a:r>
            <a:r>
              <a:rPr lang="en-US" sz="2400" dirty="0" smtClean="0"/>
              <a:t> oxygen atoms. 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71843" y="4572000"/>
            <a:ext cx="1850764" cy="1121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17602" y="4542846"/>
            <a:ext cx="1892451" cy="1251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3642" y="1270932"/>
            <a:ext cx="10811436" cy="1177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8" y="351877"/>
            <a:ext cx="4719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Carbohydrates</a:t>
            </a:r>
            <a:r>
              <a:rPr lang="en-US" sz="4800" dirty="0" smtClean="0"/>
              <a:t>     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03640" y="1182874"/>
            <a:ext cx="108114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 smtClean="0"/>
              <a:t>They are the most common type of organic compound.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r>
              <a:rPr lang="en-US" sz="3200" dirty="0" smtClean="0"/>
              <a:t>They are compounds such as sugar and starch and are used to store energy.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r>
              <a:rPr lang="en-US" sz="3200" dirty="0" smtClean="0"/>
              <a:t>Built of small repeating units, called </a:t>
            </a:r>
            <a:r>
              <a:rPr lang="en-US" sz="3200" dirty="0" smtClean="0">
                <a:solidFill>
                  <a:srgbClr val="FF0000"/>
                </a:solidFill>
              </a:rPr>
              <a:t>monosaccharides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1. the 3 monosaccharides are </a:t>
            </a:r>
            <a:r>
              <a:rPr lang="en-US" sz="3200" i="1" dirty="0" smtClean="0"/>
              <a:t>glucose, fructose, galactose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2. the monosaccharides are burned in a cells metabolism 	    to provide energy for life processes.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3. monosaccharides are the </a:t>
            </a:r>
            <a:r>
              <a:rPr lang="en-US" sz="3200" dirty="0" smtClean="0">
                <a:solidFill>
                  <a:srgbClr val="0070C0"/>
                </a:solidFill>
              </a:rPr>
              <a:t>monomers</a:t>
            </a:r>
            <a:r>
              <a:rPr lang="en-US" sz="3200" dirty="0" smtClean="0"/>
              <a:t> of carbohydrates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4. monosaccharide monomers bond together to form 	  	    disaccharides or </a:t>
            </a:r>
            <a:r>
              <a:rPr lang="en-US" sz="3200" dirty="0" smtClean="0">
                <a:solidFill>
                  <a:srgbClr val="FF0000"/>
                </a:solidFill>
              </a:rPr>
              <a:t>polysaccharides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polymers</a:t>
            </a:r>
            <a:r>
              <a:rPr lang="en-US" sz="32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82588"/>
            <a:ext cx="12192000" cy="4754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olysaccha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71" y="854808"/>
            <a:ext cx="7882967" cy="53647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7425" y="387275"/>
            <a:ext cx="3689873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Carbohydrates</a:t>
            </a:r>
          </a:p>
          <a:p>
            <a:r>
              <a:rPr lang="en-US" sz="3600" dirty="0" smtClean="0"/>
              <a:t>The atoms form a carbon ring.</a:t>
            </a:r>
            <a:endParaRPr lang="en-US" sz="1200" dirty="0" smtClean="0"/>
          </a:p>
          <a:p>
            <a:endParaRPr lang="en-US" sz="20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Monosaccharide </a:t>
            </a:r>
            <a:r>
              <a:rPr lang="en-US" sz="3600" dirty="0" smtClean="0"/>
              <a:t> </a:t>
            </a:r>
            <a:r>
              <a:rPr lang="en-US" sz="3600" dirty="0"/>
              <a:t>is </a:t>
            </a:r>
            <a:r>
              <a:rPr lang="en-US" sz="3600" dirty="0" smtClean="0"/>
              <a:t>one ring. 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3600" dirty="0" smtClean="0"/>
              <a:t>Two rings together is a </a:t>
            </a:r>
            <a:r>
              <a:rPr lang="en-US" sz="3600" dirty="0" smtClean="0">
                <a:solidFill>
                  <a:srgbClr val="FF0000"/>
                </a:solidFill>
              </a:rPr>
              <a:t>disaccharide</a:t>
            </a:r>
            <a:r>
              <a:rPr lang="en-US" sz="3600" dirty="0" smtClean="0"/>
              <a:t>.</a:t>
            </a:r>
          </a:p>
          <a:p>
            <a:endParaRPr lang="en-US" sz="2000" dirty="0"/>
          </a:p>
          <a:p>
            <a:r>
              <a:rPr lang="en-US" sz="3600" dirty="0" smtClean="0"/>
              <a:t>Many rings make a </a:t>
            </a:r>
            <a:r>
              <a:rPr lang="en-US" sz="3600" dirty="0" smtClean="0">
                <a:solidFill>
                  <a:srgbClr val="FF0000"/>
                </a:solidFill>
              </a:rPr>
              <a:t>polysaccharide</a:t>
            </a:r>
            <a:r>
              <a:rPr lang="en-US" sz="3600" dirty="0" smtClean="0"/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25" y="2280620"/>
            <a:ext cx="3689873" cy="137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424" y="5111674"/>
            <a:ext cx="3689873" cy="137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869</Words>
  <Application>Microsoft Office PowerPoint</Application>
  <PresentationFormat>Widescreen</PresentationFormat>
  <Paragraphs>205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moules,keith</dc:creator>
  <cp:lastModifiedBy>moules,keith</cp:lastModifiedBy>
  <cp:revision>93</cp:revision>
  <dcterms:created xsi:type="dcterms:W3CDTF">2017-08-14T15:16:20Z</dcterms:created>
  <dcterms:modified xsi:type="dcterms:W3CDTF">2017-10-15T19:22:28Z</dcterms:modified>
</cp:coreProperties>
</file>